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</p:sldMasterIdLst>
  <p:sldIdLst>
    <p:sldId id="256" r:id="rId4"/>
    <p:sldId id="265" r:id="rId5"/>
    <p:sldId id="268" r:id="rId6"/>
    <p:sldId id="257" r:id="rId7"/>
    <p:sldId id="264" r:id="rId8"/>
    <p:sldId id="266" r:id="rId9"/>
    <p:sldId id="259" r:id="rId10"/>
    <p:sldId id="272" r:id="rId11"/>
    <p:sldId id="267" r:id="rId12"/>
    <p:sldId id="261" r:id="rId13"/>
    <p:sldId id="270" r:id="rId14"/>
    <p:sldId id="274" r:id="rId15"/>
    <p:sldId id="26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8680-C8FD-465C-B9B2-3924DDF048ED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E3FB3-E156-4E4D-9627-32D21AF5A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4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8680-C8FD-465C-B9B2-3924DDF048ED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E3FB3-E156-4E4D-9627-32D21AF5A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198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8680-C8FD-465C-B9B2-3924DDF048ED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E3FB3-E156-4E4D-9627-32D21AF5A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784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B2D9C-DEA1-4D0E-9C07-82FA404807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569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B2D9C-DEA1-4D0E-9C07-82FA404807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569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8680-C8FD-465C-B9B2-3924DDF048ED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E3FB3-E156-4E4D-9627-32D21AF5A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981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8680-C8FD-465C-B9B2-3924DDF048ED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E3FB3-E156-4E4D-9627-32D21AF5A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55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8680-C8FD-465C-B9B2-3924DDF048ED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E3FB3-E156-4E4D-9627-32D21AF5A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868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8680-C8FD-465C-B9B2-3924DDF048ED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E3FB3-E156-4E4D-9627-32D21AF5A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06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8680-C8FD-465C-B9B2-3924DDF048ED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E3FB3-E156-4E4D-9627-32D21AF5A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92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8680-C8FD-465C-B9B2-3924DDF048ED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E3FB3-E156-4E4D-9627-32D21AF5A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58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8680-C8FD-465C-B9B2-3924DDF048ED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E3FB3-E156-4E4D-9627-32D21AF5A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087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58680-C8FD-465C-B9B2-3924DDF048ED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E3FB3-E156-4E4D-9627-32D21AF5A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58680-C8FD-465C-B9B2-3924DDF048ED}" type="datetimeFigureOut">
              <a:rPr lang="en-US" smtClean="0"/>
              <a:t>12/11/2014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E3FB3-E156-4E4D-9627-32D21AF5AE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84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D97E33-9010-4048-8B8E-3C921361ED0C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D97E33-9010-4048-8B8E-3C921361ED0C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mhhe.com/physsci/chemistry/essentialchemistry/flash/activa2.sw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>
            <a:spLocks noGrp="1" noChangeArrowheads="1"/>
          </p:cNvSpPr>
          <p:nvPr/>
        </p:nvSpPr>
        <p:spPr bwMode="auto">
          <a:xfrm>
            <a:off x="685800" y="2693987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Exothermic and Endothermic Reactions</a:t>
            </a:r>
            <a:r>
              <a:rPr kumimoji="0" lang="en-GB" alt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172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331912" y="3019425"/>
            <a:ext cx="3240088" cy="3457575"/>
            <a:chOff x="864" y="1056"/>
            <a:chExt cx="1344" cy="1344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864" y="1056"/>
              <a:ext cx="1344" cy="1344"/>
              <a:chOff x="432" y="1200"/>
              <a:chExt cx="1584" cy="1824"/>
            </a:xfrm>
          </p:grpSpPr>
          <p:sp>
            <p:nvSpPr>
              <p:cNvPr id="10" name="Rectangle 9" descr="Zig zag"/>
              <p:cNvSpPr>
                <a:spLocks noChangeArrowheads="1"/>
              </p:cNvSpPr>
              <p:nvPr/>
            </p:nvSpPr>
            <p:spPr bwMode="auto">
              <a:xfrm>
                <a:off x="432" y="1488"/>
                <a:ext cx="1584" cy="1536"/>
              </a:xfrm>
              <a:prstGeom prst="rect">
                <a:avLst/>
              </a:prstGeom>
              <a:pattFill prst="zigZag">
                <a:fgClr>
                  <a:srgbClr val="00CCFF"/>
                </a:fgClr>
                <a:bgClr>
                  <a:srgbClr val="FFFFFF"/>
                </a:bgClr>
              </a:patt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GB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864" y="2016"/>
                <a:ext cx="768" cy="480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GB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itchFamily="66" charset="0"/>
                    <a:ea typeface="+mn-ea"/>
                    <a:cs typeface="+mn-cs"/>
                  </a:rPr>
                  <a:t>reaction</a:t>
                </a:r>
              </a:p>
            </p:txBody>
          </p:sp>
          <p:sp>
            <p:nvSpPr>
              <p:cNvPr id="12" name="Line 8"/>
              <p:cNvSpPr>
                <a:spLocks noChangeShapeType="1"/>
              </p:cNvSpPr>
              <p:nvPr/>
            </p:nvSpPr>
            <p:spPr bwMode="auto">
              <a:xfrm>
                <a:off x="432" y="1200"/>
                <a:ext cx="0" cy="182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GB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" name="Line 9"/>
              <p:cNvSpPr>
                <a:spLocks noChangeShapeType="1"/>
              </p:cNvSpPr>
              <p:nvPr/>
            </p:nvSpPr>
            <p:spPr bwMode="auto">
              <a:xfrm>
                <a:off x="2016" y="1200"/>
                <a:ext cx="0" cy="182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GB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" name="Line 10"/>
              <p:cNvSpPr>
                <a:spLocks noChangeShapeType="1"/>
              </p:cNvSpPr>
              <p:nvPr/>
            </p:nvSpPr>
            <p:spPr bwMode="auto">
              <a:xfrm>
                <a:off x="432" y="3024"/>
                <a:ext cx="158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GB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</p:grpSp>
        <p:sp>
          <p:nvSpPr>
            <p:cNvPr id="6" name="AutoShape 11"/>
            <p:cNvSpPr>
              <a:spLocks noChangeArrowheads="1"/>
            </p:cNvSpPr>
            <p:nvPr/>
          </p:nvSpPr>
          <p:spPr bwMode="auto">
            <a:xfrm>
              <a:off x="1488" y="1968"/>
              <a:ext cx="96" cy="288"/>
            </a:xfrm>
            <a:prstGeom prst="downArrow">
              <a:avLst>
                <a:gd name="adj1" fmla="val 50000"/>
                <a:gd name="adj2" fmla="val 75000"/>
              </a:avLst>
            </a:prstGeom>
            <a:solidFill>
              <a:srgbClr val="CC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7" name="AutoShape 12"/>
            <p:cNvSpPr>
              <a:spLocks noChangeArrowheads="1"/>
            </p:cNvSpPr>
            <p:nvPr/>
          </p:nvSpPr>
          <p:spPr bwMode="auto">
            <a:xfrm rot="16392770">
              <a:off x="1824" y="1584"/>
              <a:ext cx="96" cy="288"/>
            </a:xfrm>
            <a:prstGeom prst="downArrow">
              <a:avLst>
                <a:gd name="adj1" fmla="val 50000"/>
                <a:gd name="adj2" fmla="val 75000"/>
              </a:avLst>
            </a:prstGeom>
            <a:solidFill>
              <a:srgbClr val="CC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8" name="AutoShape 13"/>
            <p:cNvSpPr>
              <a:spLocks noChangeArrowheads="1"/>
            </p:cNvSpPr>
            <p:nvPr/>
          </p:nvSpPr>
          <p:spPr bwMode="auto">
            <a:xfrm rot="5207230" flipH="1">
              <a:off x="1104" y="1584"/>
              <a:ext cx="96" cy="288"/>
            </a:xfrm>
            <a:prstGeom prst="downArrow">
              <a:avLst>
                <a:gd name="adj1" fmla="val 50000"/>
                <a:gd name="adj2" fmla="val 75000"/>
              </a:avLst>
            </a:prstGeom>
            <a:solidFill>
              <a:srgbClr val="CC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9" name="AutoShape 14"/>
            <p:cNvSpPr>
              <a:spLocks noChangeArrowheads="1"/>
            </p:cNvSpPr>
            <p:nvPr/>
          </p:nvSpPr>
          <p:spPr bwMode="auto">
            <a:xfrm flipV="1">
              <a:off x="1488" y="1440"/>
              <a:ext cx="96" cy="288"/>
            </a:xfrm>
            <a:prstGeom prst="downArrow">
              <a:avLst>
                <a:gd name="adj1" fmla="val 50000"/>
                <a:gd name="adj2" fmla="val 75000"/>
              </a:avLst>
            </a:prstGeom>
            <a:solidFill>
              <a:srgbClr val="CC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</p:grp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u="sng" dirty="0" smtClean="0">
                <a:solidFill>
                  <a:schemeClr val="bg1"/>
                </a:solidFill>
                <a:latin typeface="Comic Sans MS" pitchFamily="66" charset="0"/>
              </a:rPr>
              <a:t>Exothermic</a:t>
            </a:r>
            <a:endParaRPr lang="en-US" u="sng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8600" y="1018163"/>
            <a:ext cx="67056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en-US" sz="20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Comic Sans MS" pitchFamily="66" charset="0"/>
              </a:rPr>
              <a:t>Heat (energy) given off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Comic Sans MS" pitchFamily="66" charset="0"/>
              </a:rPr>
              <a:t>Temperature of the substance rises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Comic Sans MS" pitchFamily="66" charset="0"/>
              </a:rPr>
              <a:t>Products feel </a:t>
            </a:r>
            <a:r>
              <a:rPr lang="en-US" sz="3200" b="1" dirty="0" smtClean="0">
                <a:solidFill>
                  <a:srgbClr val="FF0000"/>
                </a:solidFill>
                <a:latin typeface="Comic Sans MS" pitchFamily="66" charset="0"/>
              </a:rPr>
              <a:t>HOT</a:t>
            </a:r>
          </a:p>
        </p:txBody>
      </p:sp>
      <p:pic>
        <p:nvPicPr>
          <p:cNvPr id="2050" name="Picture 2" descr="F:\Teaching (NEW Book)\Ch. 7 Reactions\Power Points\Untitled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069"/>
          <a:stretch/>
        </p:blipFill>
        <p:spPr bwMode="auto">
          <a:xfrm>
            <a:off x="6837387" y="318653"/>
            <a:ext cx="2001813" cy="6220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986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u="sng" smtClean="0">
                <a:solidFill>
                  <a:schemeClr val="bg1"/>
                </a:solidFill>
                <a:latin typeface="Comic Sans MS" pitchFamily="66" charset="0"/>
              </a:rPr>
              <a:t>Exothermic Reactions</a:t>
            </a:r>
            <a:endParaRPr lang="en-US" altLang="en-US" b="1" u="sng" dirty="0" smtClean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8600" y="1752600"/>
            <a:ext cx="8229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altLang="en-US" sz="3200" dirty="0" smtClean="0">
                <a:solidFill>
                  <a:schemeClr val="bg1"/>
                </a:solidFill>
              </a:rPr>
              <a:t>You may see an exothermic reaction written like this…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en-US" altLang="en-US" sz="3200" dirty="0" smtClean="0">
              <a:solidFill>
                <a:srgbClr val="000000"/>
              </a:solidFill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81000" y="3276600"/>
            <a:ext cx="8915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chemeClr val="bg1"/>
                </a:solidFill>
              </a:rPr>
              <a:t>REACTANTS                PRODUCTS + 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ENERGY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en-US" altLang="en-US" sz="3200" dirty="0" smtClean="0">
              <a:solidFill>
                <a:srgbClr val="000000"/>
              </a:solidFill>
            </a:endParaRP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3048000" y="3429000"/>
            <a:ext cx="1143000" cy="228600"/>
          </a:xfrm>
          <a:prstGeom prst="rightArrow">
            <a:avLst>
              <a:gd name="adj1" fmla="val 50000"/>
              <a:gd name="adj2" fmla="val 1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2400" smtClean="0">
              <a:solidFill>
                <a:srgbClr val="000000"/>
              </a:solidFill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886200" y="3916362"/>
            <a:ext cx="1143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b="1" smtClean="0">
                <a:solidFill>
                  <a:srgbClr val="3333CC"/>
                </a:solidFill>
              </a:rPr>
              <a:t>OR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381000" y="4572000"/>
            <a:ext cx="8915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chemeClr val="bg1"/>
                </a:solidFill>
              </a:rPr>
              <a:t>REACTANTS                PRODUCTS + 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HEAT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en-US" altLang="en-US" sz="3200" dirty="0" smtClean="0">
              <a:solidFill>
                <a:srgbClr val="000000"/>
              </a:solidFill>
            </a:endParaRPr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3048000" y="4800600"/>
            <a:ext cx="1143000" cy="228600"/>
          </a:xfrm>
          <a:prstGeom prst="rightArrow">
            <a:avLst>
              <a:gd name="adj1" fmla="val 50000"/>
              <a:gd name="adj2" fmla="val 1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2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utoUpdateAnimBg="0"/>
      <p:bldP spid="3077" grpId="0" autoUpdateAnimBg="0"/>
      <p:bldP spid="3078" grpId="0" animBg="1"/>
      <p:bldP spid="3079" grpId="0" autoUpdateAnimBg="0"/>
      <p:bldP spid="3080" grpId="0" autoUpdateAnimBg="0"/>
      <p:bldP spid="308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bg1"/>
                </a:solidFill>
              </a:rPr>
              <a:t>ENDOTHERMIC OR EXOTHERMIC?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91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 smtClean="0">
                <a:solidFill>
                  <a:schemeClr val="bg1"/>
                </a:solidFill>
              </a:rPr>
              <a:t>  6CO</a:t>
            </a:r>
            <a:r>
              <a:rPr lang="en-US" altLang="en-US" baseline="-25000" dirty="0" smtClean="0">
                <a:solidFill>
                  <a:schemeClr val="bg1"/>
                </a:solidFill>
              </a:rPr>
              <a:t>2</a:t>
            </a:r>
            <a:r>
              <a:rPr lang="en-US" altLang="en-US" dirty="0" smtClean="0">
                <a:solidFill>
                  <a:schemeClr val="bg1"/>
                </a:solidFill>
              </a:rPr>
              <a:t> + 6H</a:t>
            </a:r>
            <a:r>
              <a:rPr lang="en-US" altLang="en-US" baseline="-25000" dirty="0" smtClean="0">
                <a:solidFill>
                  <a:schemeClr val="bg1"/>
                </a:solidFill>
              </a:rPr>
              <a:t>2</a:t>
            </a:r>
            <a:r>
              <a:rPr lang="en-US" altLang="en-US" dirty="0" smtClean="0">
                <a:solidFill>
                  <a:schemeClr val="bg1"/>
                </a:solidFill>
              </a:rPr>
              <a:t>O + Energy         C</a:t>
            </a:r>
            <a:r>
              <a:rPr lang="en-US" altLang="en-US" baseline="-25000" dirty="0" smtClean="0">
                <a:solidFill>
                  <a:schemeClr val="bg1"/>
                </a:solidFill>
              </a:rPr>
              <a:t>6</a:t>
            </a:r>
            <a:r>
              <a:rPr lang="en-US" altLang="en-US" dirty="0" smtClean="0">
                <a:solidFill>
                  <a:schemeClr val="bg1"/>
                </a:solidFill>
              </a:rPr>
              <a:t>H</a:t>
            </a:r>
            <a:r>
              <a:rPr lang="en-US" altLang="en-US" baseline="-25000" dirty="0" smtClean="0">
                <a:solidFill>
                  <a:schemeClr val="bg1"/>
                </a:solidFill>
              </a:rPr>
              <a:t>12</a:t>
            </a:r>
            <a:r>
              <a:rPr lang="en-US" altLang="en-US" dirty="0" smtClean="0">
                <a:solidFill>
                  <a:schemeClr val="bg1"/>
                </a:solidFill>
              </a:rPr>
              <a:t>O</a:t>
            </a:r>
            <a:r>
              <a:rPr lang="en-US" altLang="en-US" baseline="-25000" dirty="0" smtClean="0">
                <a:solidFill>
                  <a:schemeClr val="bg1"/>
                </a:solidFill>
              </a:rPr>
              <a:t>6 </a:t>
            </a:r>
            <a:r>
              <a:rPr lang="en-US" altLang="en-US" dirty="0" smtClean="0">
                <a:solidFill>
                  <a:schemeClr val="bg1"/>
                </a:solidFill>
              </a:rPr>
              <a:t>+ 6O</a:t>
            </a:r>
            <a:r>
              <a:rPr lang="en-US" altLang="en-US" baseline="-25000" dirty="0" smtClean="0">
                <a:solidFill>
                  <a:schemeClr val="bg1"/>
                </a:solidFill>
              </a:rPr>
              <a:t>2</a:t>
            </a:r>
            <a:endParaRPr lang="en-US" altLang="en-US" dirty="0" smtClean="0">
              <a:solidFill>
                <a:schemeClr val="bg1"/>
              </a:solidFill>
            </a:endParaRP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5029200" y="213360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2400" smtClean="0">
              <a:solidFill>
                <a:srgbClr val="000000"/>
              </a:solidFill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295400" y="4114800"/>
            <a:ext cx="7086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chemeClr val="bg1"/>
                </a:solidFill>
              </a:rPr>
              <a:t>CH</a:t>
            </a:r>
            <a:r>
              <a:rPr lang="en-US" altLang="en-US" sz="3200" baseline="-25000" dirty="0" smtClean="0">
                <a:solidFill>
                  <a:schemeClr val="bg1"/>
                </a:solidFill>
              </a:rPr>
              <a:t>4</a:t>
            </a:r>
            <a:r>
              <a:rPr lang="en-US" altLang="en-US" sz="3200" dirty="0" smtClean="0">
                <a:solidFill>
                  <a:schemeClr val="bg1"/>
                </a:solidFill>
              </a:rPr>
              <a:t> + 2O</a:t>
            </a:r>
            <a:r>
              <a:rPr lang="en-US" altLang="en-US" sz="3200" baseline="-25000" dirty="0" smtClean="0">
                <a:solidFill>
                  <a:schemeClr val="bg1"/>
                </a:solidFill>
              </a:rPr>
              <a:t>2                   </a:t>
            </a:r>
            <a:r>
              <a:rPr lang="en-US" altLang="en-US" sz="3200" dirty="0" smtClean="0">
                <a:solidFill>
                  <a:schemeClr val="bg1"/>
                </a:solidFill>
              </a:rPr>
              <a:t>CO</a:t>
            </a:r>
            <a:r>
              <a:rPr lang="en-US" altLang="en-US" sz="3200" baseline="-25000" dirty="0" smtClean="0">
                <a:solidFill>
                  <a:schemeClr val="bg1"/>
                </a:solidFill>
              </a:rPr>
              <a:t>2</a:t>
            </a:r>
            <a:r>
              <a:rPr lang="en-US" altLang="en-US" sz="3200" dirty="0" smtClean="0">
                <a:solidFill>
                  <a:schemeClr val="bg1"/>
                </a:solidFill>
              </a:rPr>
              <a:t> +  2H</a:t>
            </a:r>
            <a:r>
              <a:rPr lang="en-US" altLang="en-US" sz="3200" baseline="-25000" dirty="0" smtClean="0">
                <a:solidFill>
                  <a:schemeClr val="bg1"/>
                </a:solidFill>
              </a:rPr>
              <a:t>2</a:t>
            </a:r>
            <a:r>
              <a:rPr lang="en-US" altLang="en-US" sz="3200" dirty="0" smtClean="0">
                <a:solidFill>
                  <a:schemeClr val="bg1"/>
                </a:solidFill>
              </a:rPr>
              <a:t>O + Energy</a:t>
            </a: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3429000" y="434340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2400" smtClean="0">
              <a:solidFill>
                <a:srgbClr val="000000"/>
              </a:solidFill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057400" y="3048000"/>
            <a:ext cx="4648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 smtClean="0">
                <a:solidFill>
                  <a:srgbClr val="3333CC"/>
                </a:solidFill>
              </a:rPr>
              <a:t>ENDOTHERMIC!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2133600" y="5181600"/>
            <a:ext cx="4648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 smtClean="0">
                <a:solidFill>
                  <a:srgbClr val="FF0000"/>
                </a:solidFill>
              </a:rPr>
              <a:t>EXOTHERMIC!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 flipV="1">
            <a:off x="4381500" y="2667000"/>
            <a:ext cx="1562100" cy="381000"/>
          </a:xfrm>
          <a:prstGeom prst="line">
            <a:avLst/>
          </a:prstGeom>
          <a:noFill/>
          <a:ln w="6985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rot="10800000" flipH="1">
            <a:off x="6248400" y="4648200"/>
            <a:ext cx="1371600" cy="68580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autoUpdateAnimBg="0"/>
      <p:bldP spid="6152" grpId="0" autoUpdateAnimBg="0"/>
      <p:bldP spid="6153" grpId="0" animBg="1"/>
      <p:bldP spid="615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/>
        </p:nvSpPr>
        <p:spPr bwMode="auto">
          <a:xfrm>
            <a:off x="457200" y="105569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4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Examples </a:t>
            </a:r>
          </a:p>
        </p:txBody>
      </p:sp>
      <p:sp>
        <p:nvSpPr>
          <p:cNvPr id="3" name="Rectangle 2"/>
          <p:cNvSpPr>
            <a:spLocks noGrp="1" noChangeArrowheads="1"/>
          </p:cNvSpPr>
          <p:nvPr/>
        </p:nvSpPr>
        <p:spPr bwMode="auto">
          <a:xfrm>
            <a:off x="457200" y="1431131"/>
            <a:ext cx="4038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0" u="sng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Exothermic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800" b="1" i="0" u="sng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Combustion of fuels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Yeast &amp; Hydrogen Peroxide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alt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Epson salts &amp; water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GB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4" name="Rectangle 3"/>
          <p:cNvSpPr>
            <a:spLocks noGrp="1" noChangeArrowheads="1"/>
          </p:cNvSpPr>
          <p:nvPr/>
        </p:nvSpPr>
        <p:spPr bwMode="auto">
          <a:xfrm>
            <a:off x="4781550" y="1431131"/>
            <a:ext cx="4038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533400" marR="0" lvl="0" indent="-5334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0" u="sng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Endothermic</a:t>
            </a:r>
          </a:p>
          <a:p>
            <a:pPr marL="533400" marR="0" lvl="0" indent="-5334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2800" b="1" i="0" u="sng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533400" marR="0" lvl="0" indent="-5334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Photosynthesis</a:t>
            </a:r>
          </a:p>
          <a:p>
            <a:pPr marL="533400" marR="0" lvl="0" indent="-5334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GB" alt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Acedic</a:t>
            </a:r>
            <a:r>
              <a:rPr kumimoji="0" lang="en-GB" alt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Acid &amp; Sodium Bicarbonate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27000" y="6536531"/>
            <a:ext cx="8890000" cy="2159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© Teachable . Some rights reserved. http://teachable.net/res.asp?r=1910</a:t>
            </a:r>
          </a:p>
        </p:txBody>
      </p:sp>
    </p:spTree>
    <p:extLst>
      <p:ext uri="{BB962C8B-B14F-4D97-AF65-F5344CB8AC3E}">
        <p14:creationId xmlns:p14="http://schemas.microsoft.com/office/powerpoint/2010/main" val="151382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chemeClr val="bg1"/>
                </a:solidFill>
                <a:latin typeface="Comic Sans MS" pitchFamily="66" charset="0"/>
              </a:rPr>
              <a:t>Energy and Chemical Reactions</a:t>
            </a:r>
            <a:endParaRPr lang="en-US" u="sng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/>
          </a:bodyPr>
          <a:lstStyle/>
          <a:p>
            <a:r>
              <a:rPr lang="en-US" u="sng" dirty="0" smtClean="0">
                <a:solidFill>
                  <a:schemeClr val="bg1"/>
                </a:solidFill>
                <a:latin typeface="Comic Sans MS" pitchFamily="66" charset="0"/>
              </a:rPr>
              <a:t>Chemical Energy </a:t>
            </a:r>
            <a:r>
              <a:rPr lang="en-US" dirty="0" smtClean="0">
                <a:solidFill>
                  <a:schemeClr val="bg1"/>
                </a:solidFill>
                <a:latin typeface="Comic Sans MS" pitchFamily="66" charset="0"/>
              </a:rPr>
              <a:t>– Energy stored in the chemical bonds of a substance.</a:t>
            </a: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lvl="0"/>
            <a:r>
              <a:rPr lang="en-US" dirty="0">
                <a:solidFill>
                  <a:prstClr val="white"/>
                </a:solidFill>
                <a:latin typeface="Comic Sans MS" pitchFamily="66" charset="0"/>
              </a:rPr>
              <a:t>Chemical reactions always involve energy </a:t>
            </a:r>
            <a:r>
              <a:rPr lang="en-US" dirty="0" smtClean="0">
                <a:solidFill>
                  <a:prstClr val="white"/>
                </a:solidFill>
                <a:latin typeface="Comic Sans MS" pitchFamily="66" charset="0"/>
              </a:rPr>
              <a:t>changes.</a:t>
            </a:r>
          </a:p>
          <a:p>
            <a:pPr lvl="0"/>
            <a:endParaRPr lang="en-US" sz="3200" dirty="0">
              <a:solidFill>
                <a:prstClr val="white"/>
              </a:solidFill>
              <a:latin typeface="Comic Sans MS" pitchFamily="66" charset="0"/>
            </a:endParaRPr>
          </a:p>
          <a:p>
            <a:pPr lvl="0"/>
            <a:r>
              <a:rPr lang="en-US" sz="3200" dirty="0" smtClean="0">
                <a:solidFill>
                  <a:prstClr val="white"/>
                </a:solidFill>
                <a:latin typeface="Comic Sans MS" pitchFamily="66" charset="0"/>
              </a:rPr>
              <a:t>Making bonds and </a:t>
            </a:r>
            <a:r>
              <a:rPr lang="en-US" sz="3200" dirty="0">
                <a:solidFill>
                  <a:prstClr val="white"/>
                </a:solidFill>
                <a:latin typeface="Comic Sans MS" pitchFamily="66" charset="0"/>
              </a:rPr>
              <a:t>breaking bonds </a:t>
            </a:r>
            <a:r>
              <a:rPr lang="en-US" sz="3200" dirty="0" smtClean="0">
                <a:solidFill>
                  <a:prstClr val="white"/>
                </a:solidFill>
                <a:latin typeface="Comic Sans MS" pitchFamily="66" charset="0"/>
              </a:rPr>
              <a:t>involve </a:t>
            </a:r>
            <a:r>
              <a:rPr lang="en-US" sz="3200" dirty="0">
                <a:solidFill>
                  <a:prstClr val="white"/>
                </a:solidFill>
                <a:latin typeface="Comic Sans MS" pitchFamily="66" charset="0"/>
              </a:rPr>
              <a:t>energy changes</a:t>
            </a:r>
          </a:p>
          <a:p>
            <a:pPr lvl="0"/>
            <a:endParaRPr lang="en-US" sz="3500" dirty="0">
              <a:solidFill>
                <a:prstClr val="white"/>
              </a:solidFill>
              <a:latin typeface="Comic Sans MS" pitchFamily="66" charset="0"/>
            </a:endParaRPr>
          </a:p>
          <a:p>
            <a:endParaRPr lang="en-US" sz="2600" dirty="0">
              <a:solidFill>
                <a:schemeClr val="bg1"/>
              </a:solidFill>
              <a:latin typeface="Comic Sans MS" pitchFamily="66" charset="0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48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solidFill>
                  <a:schemeClr val="bg1"/>
                </a:solidFill>
                <a:latin typeface="Comic Sans MS" pitchFamily="66" charset="0"/>
              </a:rPr>
              <a:t>Activation Energy</a:t>
            </a:r>
            <a:endParaRPr lang="en-US" u="sng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prstClr val="white"/>
                </a:solidFill>
                <a:latin typeface="Comic Sans MS" pitchFamily="66" charset="0"/>
              </a:rPr>
              <a:t>The energy required to break the bonds in the reactants for a chemical reaction to occur.</a:t>
            </a:r>
          </a:p>
          <a:p>
            <a:pPr marL="0" lvl="0" indent="0">
              <a:buNone/>
            </a:pPr>
            <a:endParaRPr lang="en-US" sz="2800" dirty="0">
              <a:solidFill>
                <a:prstClr val="white"/>
              </a:solidFill>
              <a:latin typeface="Comic Sans MS" pitchFamily="66" charset="0"/>
            </a:endParaRPr>
          </a:p>
          <a:p>
            <a:pPr marL="0" lvl="0" indent="0">
              <a:buNone/>
            </a:pPr>
            <a:endParaRPr lang="en-US" dirty="0">
              <a:solidFill>
                <a:prstClr val="white"/>
              </a:solidFill>
              <a:latin typeface="Comic Sans MS" pitchFamily="66" charset="0"/>
            </a:endParaRPr>
          </a:p>
          <a:p>
            <a:endParaRPr lang="en-US" dirty="0"/>
          </a:p>
        </p:txBody>
      </p:sp>
      <p:pic>
        <p:nvPicPr>
          <p:cNvPr id="4" name="Picture 5" descr="bond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5" t="44772"/>
          <a:stretch/>
        </p:blipFill>
        <p:spPr bwMode="auto">
          <a:xfrm>
            <a:off x="3733800" y="3138055"/>
            <a:ext cx="5271655" cy="3643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bond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48" r="17242" b="56742"/>
          <a:stretch/>
        </p:blipFill>
        <p:spPr bwMode="auto">
          <a:xfrm>
            <a:off x="76200" y="3200400"/>
            <a:ext cx="3699163" cy="2854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747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/>
        </p:nvSpPr>
        <p:spPr bwMode="auto">
          <a:xfrm>
            <a:off x="457200" y="105569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1" i="0" u="sng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Endothermic and Exothermic reactions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81000" y="1202531"/>
            <a:ext cx="4191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 dirty="0">
                <a:solidFill>
                  <a:srgbClr val="66CCFF"/>
                </a:solidFill>
                <a:latin typeface="Comic Sans MS" pitchFamily="66" charset="0"/>
              </a:rPr>
              <a:t>Step 1:</a:t>
            </a:r>
            <a:r>
              <a:rPr lang="en-GB" altLang="en-US" sz="2400" dirty="0">
                <a:solidFill>
                  <a:srgbClr val="66CCFF"/>
                </a:solidFill>
                <a:latin typeface="Comic Sans MS" pitchFamily="66" charset="0"/>
              </a:rPr>
              <a:t> Energy must be </a:t>
            </a:r>
            <a:r>
              <a:rPr lang="en-GB" altLang="en-US" sz="2400" u="sng" dirty="0">
                <a:solidFill>
                  <a:srgbClr val="66CCFF"/>
                </a:solidFill>
                <a:latin typeface="Comic Sans MS" pitchFamily="66" charset="0"/>
              </a:rPr>
              <a:t>SUPPLIED</a:t>
            </a:r>
            <a:r>
              <a:rPr lang="en-GB" altLang="en-US" sz="2400" dirty="0">
                <a:solidFill>
                  <a:srgbClr val="66CCFF"/>
                </a:solidFill>
                <a:latin typeface="Comic Sans MS" pitchFamily="66" charset="0"/>
              </a:rPr>
              <a:t> to break chemical </a:t>
            </a:r>
            <a:r>
              <a:rPr lang="en-GB" altLang="en-US" sz="2400" dirty="0" smtClean="0">
                <a:solidFill>
                  <a:srgbClr val="66CCFF"/>
                </a:solidFill>
                <a:latin typeface="Comic Sans MS" pitchFamily="66" charset="0"/>
              </a:rPr>
              <a:t>bonds of reactants:</a:t>
            </a:r>
            <a:endParaRPr lang="en-GB" altLang="en-US" sz="2400" dirty="0">
              <a:solidFill>
                <a:srgbClr val="66CCFF"/>
              </a:solidFill>
              <a:latin typeface="Comic Sans MS" pitchFamily="66" charset="0"/>
            </a:endParaRP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4648200" y="1050131"/>
            <a:ext cx="1295400" cy="1295400"/>
            <a:chOff x="2928" y="1152"/>
            <a:chExt cx="816" cy="816"/>
          </a:xfrm>
        </p:grpSpPr>
        <p:sp>
          <p:nvSpPr>
            <p:cNvPr id="19" name="Oval 18"/>
            <p:cNvSpPr>
              <a:spLocks noChangeArrowheads="1"/>
            </p:cNvSpPr>
            <p:nvPr/>
          </p:nvSpPr>
          <p:spPr bwMode="auto">
            <a:xfrm>
              <a:off x="2928" y="1152"/>
              <a:ext cx="384" cy="384"/>
            </a:xfrm>
            <a:prstGeom prst="ellipse">
              <a:avLst/>
            </a:prstGeom>
            <a:gradFill rotWithShape="0">
              <a:gsLst>
                <a:gs pos="0">
                  <a:srgbClr val="BBE0E3">
                    <a:gamma/>
                    <a:shade val="46275"/>
                    <a:invGamma/>
                  </a:srgbClr>
                </a:gs>
                <a:gs pos="100000">
                  <a:srgbClr val="BBE0E3"/>
                </a:gs>
              </a:gsLst>
              <a:path path="shape">
                <a:fillToRect l="50000" t="50000" r="50000" b="50000"/>
              </a:path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20" name="Oval 19"/>
            <p:cNvSpPr>
              <a:spLocks noChangeArrowheads="1"/>
            </p:cNvSpPr>
            <p:nvPr/>
          </p:nvSpPr>
          <p:spPr bwMode="auto">
            <a:xfrm>
              <a:off x="3168" y="1392"/>
              <a:ext cx="576" cy="576"/>
            </a:xfrm>
            <a:prstGeom prst="ellipse">
              <a:avLst/>
            </a:prstGeom>
            <a:gradFill rotWithShape="0">
              <a:gsLst>
                <a:gs pos="0">
                  <a:srgbClr val="765E76"/>
                </a:gs>
                <a:gs pos="100000">
                  <a:srgbClr val="FFCC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</p:grp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6248400" y="1354931"/>
            <a:ext cx="838200" cy="533400"/>
          </a:xfrm>
          <a:prstGeom prst="rightArrow">
            <a:avLst>
              <a:gd name="adj1" fmla="val 50000"/>
              <a:gd name="adj2" fmla="val 39286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7924800" y="1583531"/>
            <a:ext cx="914400" cy="914400"/>
          </a:xfrm>
          <a:prstGeom prst="ellipse">
            <a:avLst/>
          </a:prstGeom>
          <a:gradFill rotWithShape="0">
            <a:gsLst>
              <a:gs pos="0">
                <a:srgbClr val="765E76"/>
              </a:gs>
              <a:gs pos="100000">
                <a:srgbClr val="FFCC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239000" y="990600"/>
            <a:ext cx="609600" cy="609600"/>
          </a:xfrm>
          <a:prstGeom prst="ellipse">
            <a:avLst/>
          </a:prstGeom>
          <a:gradFill rotWithShape="0">
            <a:gsLst>
              <a:gs pos="0">
                <a:srgbClr val="BBE0E3">
                  <a:gamma/>
                  <a:shade val="46275"/>
                  <a:invGamma/>
                </a:srgbClr>
              </a:gs>
              <a:gs pos="100000">
                <a:srgbClr val="BBE0E3"/>
              </a:gs>
            </a:gsLst>
            <a:path path="shape">
              <a:fillToRect l="50000" t="50000" r="50000" b="50000"/>
            </a:path>
          </a:gradFill>
          <a:ln w="38100">
            <a:noFill/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81000" y="3183731"/>
            <a:ext cx="4572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400" b="1" dirty="0">
                <a:solidFill>
                  <a:srgbClr val="CC99FF"/>
                </a:solidFill>
                <a:latin typeface="Comic Sans MS" pitchFamily="66" charset="0"/>
              </a:rPr>
              <a:t>Step 2:</a:t>
            </a:r>
            <a:r>
              <a:rPr lang="en-GB" altLang="en-US" sz="2400" dirty="0">
                <a:solidFill>
                  <a:srgbClr val="CC99FF"/>
                </a:solidFill>
                <a:latin typeface="Comic Sans MS" pitchFamily="66" charset="0"/>
              </a:rPr>
              <a:t> Energy is </a:t>
            </a:r>
            <a:r>
              <a:rPr lang="en-GB" altLang="en-US" sz="2400" u="sng" dirty="0">
                <a:solidFill>
                  <a:srgbClr val="CC99FF"/>
                </a:solidFill>
                <a:latin typeface="Comic Sans MS" pitchFamily="66" charset="0"/>
              </a:rPr>
              <a:t>RELEASED</a:t>
            </a:r>
            <a:r>
              <a:rPr lang="en-GB" altLang="en-US" sz="2400" dirty="0">
                <a:solidFill>
                  <a:srgbClr val="CC99FF"/>
                </a:solidFill>
                <a:latin typeface="Comic Sans MS" pitchFamily="66" charset="0"/>
              </a:rPr>
              <a:t> when new chemical bonds are </a:t>
            </a:r>
            <a:r>
              <a:rPr lang="en-GB" altLang="en-US" sz="2400" dirty="0" smtClean="0">
                <a:solidFill>
                  <a:srgbClr val="CC99FF"/>
                </a:solidFill>
                <a:latin typeface="Comic Sans MS" pitchFamily="66" charset="0"/>
              </a:rPr>
              <a:t>made in the products:</a:t>
            </a:r>
            <a:endParaRPr lang="en-GB" altLang="en-US" sz="2400" dirty="0">
              <a:solidFill>
                <a:srgbClr val="CC99FF"/>
              </a:solidFill>
              <a:latin typeface="Comic Sans MS" pitchFamily="66" charset="0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4953000" y="3793331"/>
            <a:ext cx="533400" cy="533400"/>
          </a:xfrm>
          <a:prstGeom prst="ellipse">
            <a:avLst/>
          </a:prstGeom>
          <a:gradFill rotWithShape="0">
            <a:gsLst>
              <a:gs pos="0">
                <a:srgbClr val="474776"/>
              </a:gs>
              <a:gs pos="100000">
                <a:srgbClr val="9999FF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5486400" y="2955131"/>
            <a:ext cx="838200" cy="914400"/>
          </a:xfrm>
          <a:prstGeom prst="ellipse">
            <a:avLst/>
          </a:prstGeom>
          <a:gradFill rotWithShape="0">
            <a:gsLst>
              <a:gs pos="0">
                <a:srgbClr val="185E18"/>
              </a:gs>
              <a:gs pos="100000">
                <a:srgbClr val="33CC33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auto">
          <a:xfrm>
            <a:off x="6477000" y="3640931"/>
            <a:ext cx="838200" cy="533400"/>
          </a:xfrm>
          <a:prstGeom prst="rightArrow">
            <a:avLst>
              <a:gd name="adj1" fmla="val 50000"/>
              <a:gd name="adj2" fmla="val 39286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7543800" y="3107531"/>
            <a:ext cx="1219200" cy="1143000"/>
            <a:chOff x="4752" y="3024"/>
            <a:chExt cx="768" cy="720"/>
          </a:xfrm>
        </p:grpSpPr>
        <p:sp>
          <p:nvSpPr>
            <p:cNvPr id="17" name="Oval 16"/>
            <p:cNvSpPr>
              <a:spLocks noChangeArrowheads="1"/>
            </p:cNvSpPr>
            <p:nvPr/>
          </p:nvSpPr>
          <p:spPr bwMode="auto">
            <a:xfrm>
              <a:off x="4752" y="3408"/>
              <a:ext cx="336" cy="336"/>
            </a:xfrm>
            <a:prstGeom prst="ellipse">
              <a:avLst/>
            </a:prstGeom>
            <a:gradFill rotWithShape="0">
              <a:gsLst>
                <a:gs pos="0">
                  <a:srgbClr val="474776"/>
                </a:gs>
                <a:gs pos="100000">
                  <a:srgbClr val="9999FF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4992" y="3024"/>
              <a:ext cx="528" cy="576"/>
            </a:xfrm>
            <a:prstGeom prst="ellipse">
              <a:avLst/>
            </a:prstGeom>
            <a:gradFill rotWithShape="0">
              <a:gsLst>
                <a:gs pos="0">
                  <a:srgbClr val="185E18"/>
                </a:gs>
                <a:gs pos="100000">
                  <a:srgbClr val="33CC33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</p:grp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304800" y="5012531"/>
            <a:ext cx="8610600" cy="122555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 reaction is </a:t>
            </a:r>
            <a:r>
              <a:rPr kumimoji="0" lang="en-GB" altLang="en-US" sz="2400" b="0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EXOTHERMIC </a:t>
            </a: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if more energy is </a:t>
            </a:r>
            <a:r>
              <a:rPr kumimoji="0" lang="en-GB" altLang="en-US" sz="24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RELEASED </a:t>
            </a: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than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SUPPLIED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.  </a:t>
            </a: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If more energy is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SUPPLIED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than is </a:t>
            </a:r>
            <a:r>
              <a:rPr kumimoji="0" lang="en-GB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RELEASED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n-GB" altLang="en-US" sz="24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then the reaction is </a:t>
            </a:r>
            <a:r>
              <a:rPr kumimoji="0" lang="en-GB" altLang="en-US" sz="2400" b="0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ENDOTHERMIC</a:t>
            </a:r>
          </a:p>
        </p:txBody>
      </p:sp>
      <p:sp>
        <p:nvSpPr>
          <p:cNvPr id="16" name="TextBox 17"/>
          <p:cNvSpPr txBox="1">
            <a:spLocks noChangeArrowheads="1"/>
          </p:cNvSpPr>
          <p:nvPr/>
        </p:nvSpPr>
        <p:spPr bwMode="auto">
          <a:xfrm>
            <a:off x="127000" y="6536531"/>
            <a:ext cx="8890000" cy="2159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© Teachable . Some rights reserved. http://teachable.net/res.asp?r=1910</a:t>
            </a:r>
          </a:p>
        </p:txBody>
      </p:sp>
    </p:spTree>
    <p:extLst>
      <p:ext uri="{BB962C8B-B14F-4D97-AF65-F5344CB8AC3E}">
        <p14:creationId xmlns:p14="http://schemas.microsoft.com/office/powerpoint/2010/main" val="1094027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sng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Energy of Chemical Reactions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" y="1371600"/>
            <a:ext cx="8229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Based on the type of energy (heat) change involved, chemical reactions are classified as either </a:t>
            </a:r>
            <a:r>
              <a:rPr kumimoji="0" lang="en-US" sz="3200" b="1" u="sng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exothermic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or </a:t>
            </a:r>
            <a:r>
              <a:rPr kumimoji="0" lang="en-US" sz="3200" b="1" i="0" u="sng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endothermic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3200" b="1" i="0" u="sng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</a:rPr>
              <a:t>Exothermic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</a:rPr>
              <a:t>:  energy is </a:t>
            </a:r>
            <a:r>
              <a:rPr kumimoji="0" lang="en-US" sz="3200" b="0" i="1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</a:rPr>
              <a:t>released</a:t>
            </a: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</a:rPr>
              <a:t>Exo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</a:rPr>
              <a:t>- = “exit”</a:t>
            </a: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</a:rPr>
              <a:t>Burning of gasoline</a:t>
            </a: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3200" b="1" i="0" u="sng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</a:rPr>
              <a:t>Endothermic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</a:rPr>
              <a:t>:  energy is 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</a:rPr>
              <a:t>absorbed</a:t>
            </a: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</a:rPr>
              <a:t>Endo- = “into”</a:t>
            </a:r>
          </a:p>
          <a:p>
            <a:pPr marL="1143000" marR="0" lvl="2" indent="-228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</a:rPr>
              <a:t>Cooking of pancakes</a:t>
            </a:r>
          </a:p>
        </p:txBody>
      </p:sp>
      <p:pic>
        <p:nvPicPr>
          <p:cNvPr id="6" name="Picture 8" descr="MMj03368120000[1]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462462"/>
            <a:ext cx="1901825" cy="2319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 descr="MMj02363570000[1]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3357563"/>
            <a:ext cx="1082675" cy="147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952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u="sng" dirty="0" smtClean="0">
                <a:solidFill>
                  <a:schemeClr val="bg1"/>
                </a:solidFill>
              </a:rPr>
              <a:t>Endothermic Diagram</a:t>
            </a:r>
            <a:endParaRPr lang="en-US" u="sng" dirty="0">
              <a:solidFill>
                <a:schemeClr val="bg1"/>
              </a:solidFill>
            </a:endParaRPr>
          </a:p>
        </p:txBody>
      </p:sp>
      <p:pic>
        <p:nvPicPr>
          <p:cNvPr id="7" name="Picture 4" descr="HSPS_Ch7s3-p208-ChartB1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72" t="19548" r="4331" b="15177"/>
          <a:stretch/>
        </p:blipFill>
        <p:spPr bwMode="auto">
          <a:xfrm>
            <a:off x="0" y="914400"/>
            <a:ext cx="8686800" cy="4502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800600" y="2590800"/>
            <a:ext cx="144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Energy absorbed in </a:t>
            </a:r>
            <a:r>
              <a:rPr lang="en-US" sz="2400" dirty="0" smtClean="0"/>
              <a:t>reaction</a:t>
            </a:r>
            <a:endParaRPr lang="en-US" sz="24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048000" y="1143000"/>
            <a:ext cx="0" cy="3017460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819400" y="1143000"/>
            <a:ext cx="4191000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295400" y="1600200"/>
            <a:ext cx="1905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Activation </a:t>
            </a:r>
          </a:p>
          <a:p>
            <a:r>
              <a:rPr lang="en-US" sz="2400" b="1" u="sng" dirty="0" smtClean="0"/>
              <a:t>Energy</a:t>
            </a:r>
          </a:p>
          <a:p>
            <a:r>
              <a:rPr lang="en-US" sz="2400" dirty="0" smtClean="0"/>
              <a:t>Energy used in bond</a:t>
            </a:r>
          </a:p>
          <a:p>
            <a:r>
              <a:rPr lang="en-US" sz="2400" dirty="0" smtClean="0"/>
              <a:t>breaking</a:t>
            </a:r>
            <a:endParaRPr lang="en-US" sz="2400" dirty="0"/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76200" y="5493603"/>
            <a:ext cx="8610600" cy="1200329"/>
          </a:xfrm>
          <a:prstGeom prst="rect">
            <a:avLst/>
          </a:prstGeom>
          <a:noFill/>
          <a:ln w="38100">
            <a:solidFill>
              <a:srgbClr val="99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Endothermic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– more energy is </a:t>
            </a:r>
            <a:r>
              <a:rPr kumimoji="0" lang="en-GB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taken in to break the bonds in the reactants than released</a:t>
            </a:r>
            <a:r>
              <a:rPr kumimoji="0" lang="en-GB" alt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by the bonds being formed in the products. Therefore, energy is absorbed.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400800" y="1143000"/>
            <a:ext cx="0" cy="1295400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477000" y="1173540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Energy </a:t>
            </a:r>
            <a:r>
              <a:rPr lang="en-US" sz="2400" dirty="0" smtClean="0"/>
              <a:t>released </a:t>
            </a:r>
            <a:r>
              <a:rPr lang="en-US" sz="2400" dirty="0" smtClean="0"/>
              <a:t>in </a:t>
            </a:r>
            <a:r>
              <a:rPr lang="en-US" sz="2400" dirty="0" smtClean="0"/>
              <a:t>bond making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915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19" grpId="0" animBg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905000" y="2667000"/>
            <a:ext cx="3311525" cy="3959225"/>
            <a:chOff x="864" y="2784"/>
            <a:chExt cx="1344" cy="1344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864" y="2784"/>
              <a:ext cx="1344" cy="1344"/>
              <a:chOff x="432" y="1200"/>
              <a:chExt cx="1584" cy="1824"/>
            </a:xfrm>
          </p:grpSpPr>
          <p:sp>
            <p:nvSpPr>
              <p:cNvPr id="10" name="Rectangle 9" descr="Zig zag"/>
              <p:cNvSpPr>
                <a:spLocks noChangeArrowheads="1"/>
              </p:cNvSpPr>
              <p:nvPr/>
            </p:nvSpPr>
            <p:spPr bwMode="auto">
              <a:xfrm>
                <a:off x="432" y="1488"/>
                <a:ext cx="1584" cy="1536"/>
              </a:xfrm>
              <a:prstGeom prst="rect">
                <a:avLst/>
              </a:prstGeom>
              <a:pattFill prst="zigZag">
                <a:fgClr>
                  <a:srgbClr val="00CCFF"/>
                </a:fgClr>
                <a:bgClr>
                  <a:srgbClr val="FFFFFF"/>
                </a:bgClr>
              </a:patt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GB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864" y="2016"/>
                <a:ext cx="768" cy="480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defPPr>
                  <a:defRPr lang="en-GB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2000" b="0" i="0" u="none" strike="noStrike" kern="120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omic Sans MS" pitchFamily="66" charset="0"/>
                    <a:ea typeface="+mn-ea"/>
                    <a:cs typeface="+mn-cs"/>
                  </a:rPr>
                  <a:t>reaction</a:t>
                </a:r>
              </a:p>
            </p:txBody>
          </p:sp>
          <p:sp>
            <p:nvSpPr>
              <p:cNvPr id="12" name="Line 18"/>
              <p:cNvSpPr>
                <a:spLocks noChangeShapeType="1"/>
              </p:cNvSpPr>
              <p:nvPr/>
            </p:nvSpPr>
            <p:spPr bwMode="auto">
              <a:xfrm>
                <a:off x="432" y="1200"/>
                <a:ext cx="0" cy="182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GB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3" name="Line 19"/>
              <p:cNvSpPr>
                <a:spLocks noChangeShapeType="1"/>
              </p:cNvSpPr>
              <p:nvPr/>
            </p:nvSpPr>
            <p:spPr bwMode="auto">
              <a:xfrm>
                <a:off x="2016" y="1200"/>
                <a:ext cx="0" cy="182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GB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  <p:sp>
            <p:nvSpPr>
              <p:cNvPr id="14" name="Line 20"/>
              <p:cNvSpPr>
                <a:spLocks noChangeShapeType="1"/>
              </p:cNvSpPr>
              <p:nvPr/>
            </p:nvSpPr>
            <p:spPr bwMode="auto">
              <a:xfrm>
                <a:off x="432" y="3024"/>
                <a:ext cx="1584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en-GB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endParaRPr>
              </a:p>
            </p:txBody>
          </p:sp>
        </p:grpSp>
        <p:sp>
          <p:nvSpPr>
            <p:cNvPr id="6" name="AutoShape 21"/>
            <p:cNvSpPr>
              <a:spLocks noChangeArrowheads="1"/>
            </p:cNvSpPr>
            <p:nvPr/>
          </p:nvSpPr>
          <p:spPr bwMode="auto">
            <a:xfrm>
              <a:off x="1488" y="3168"/>
              <a:ext cx="96" cy="288"/>
            </a:xfrm>
            <a:prstGeom prst="downArrow">
              <a:avLst>
                <a:gd name="adj1" fmla="val 50000"/>
                <a:gd name="adj2" fmla="val 75000"/>
              </a:avLst>
            </a:prstGeom>
            <a:solidFill>
              <a:srgbClr val="CC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7" name="AutoShape 22"/>
            <p:cNvSpPr>
              <a:spLocks noChangeArrowheads="1"/>
            </p:cNvSpPr>
            <p:nvPr/>
          </p:nvSpPr>
          <p:spPr bwMode="auto">
            <a:xfrm flipV="1">
              <a:off x="1488" y="3696"/>
              <a:ext cx="96" cy="288"/>
            </a:xfrm>
            <a:prstGeom prst="downArrow">
              <a:avLst>
                <a:gd name="adj1" fmla="val 50000"/>
                <a:gd name="adj2" fmla="val 75000"/>
              </a:avLst>
            </a:prstGeom>
            <a:solidFill>
              <a:srgbClr val="CC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8" name="AutoShape 23"/>
            <p:cNvSpPr>
              <a:spLocks noChangeArrowheads="1"/>
            </p:cNvSpPr>
            <p:nvPr/>
          </p:nvSpPr>
          <p:spPr bwMode="auto">
            <a:xfrm rot="16392770">
              <a:off x="1152" y="3312"/>
              <a:ext cx="96" cy="288"/>
            </a:xfrm>
            <a:prstGeom prst="downArrow">
              <a:avLst>
                <a:gd name="adj1" fmla="val 50000"/>
                <a:gd name="adj2" fmla="val 75000"/>
              </a:avLst>
            </a:prstGeom>
            <a:solidFill>
              <a:srgbClr val="CC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  <p:sp>
          <p:nvSpPr>
            <p:cNvPr id="9" name="AutoShape 24"/>
            <p:cNvSpPr>
              <a:spLocks noChangeArrowheads="1"/>
            </p:cNvSpPr>
            <p:nvPr/>
          </p:nvSpPr>
          <p:spPr bwMode="auto">
            <a:xfrm rot="5207230" flipH="1">
              <a:off x="1824" y="3312"/>
              <a:ext cx="96" cy="288"/>
            </a:xfrm>
            <a:prstGeom prst="downArrow">
              <a:avLst>
                <a:gd name="adj1" fmla="val 50000"/>
                <a:gd name="adj2" fmla="val 75000"/>
              </a:avLst>
            </a:prstGeom>
            <a:solidFill>
              <a:srgbClr val="CC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endParaRPr>
            </a:p>
          </p:txBody>
        </p:sp>
      </p:grpSp>
      <p:sp>
        <p:nvSpPr>
          <p:cNvPr id="18" name="Title 17"/>
          <p:cNvSpPr>
            <a:spLocks noGrp="1"/>
          </p:cNvSpPr>
          <p:nvPr>
            <p:ph type="title" idx="4294967295"/>
          </p:nvPr>
        </p:nvSpPr>
        <p:spPr>
          <a:xfrm>
            <a:off x="0" y="198438"/>
            <a:ext cx="8915400" cy="944562"/>
          </a:xfrm>
        </p:spPr>
        <p:txBody>
          <a:bodyPr/>
          <a:lstStyle/>
          <a:p>
            <a:r>
              <a:rPr lang="en-US" u="sng" dirty="0" smtClean="0">
                <a:solidFill>
                  <a:schemeClr val="bg1"/>
                </a:solidFill>
                <a:latin typeface="Comic Sans MS" pitchFamily="66" charset="0"/>
              </a:rPr>
              <a:t>Endothermic</a:t>
            </a:r>
            <a:endParaRPr lang="en-US" u="sng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8600" y="838200"/>
            <a:ext cx="67056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en-US" sz="2000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Comic Sans MS" pitchFamily="66" charset="0"/>
              </a:rPr>
              <a:t>Heat (energy) taken in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Comic Sans MS" pitchFamily="66" charset="0"/>
              </a:rPr>
              <a:t>Temperature of the substance drops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Comic Sans MS" pitchFamily="66" charset="0"/>
              </a:rPr>
              <a:t>Products feel </a:t>
            </a:r>
            <a:r>
              <a:rPr lang="en-US" sz="3200" b="1" dirty="0" smtClean="0">
                <a:solidFill>
                  <a:srgbClr val="00B0F0"/>
                </a:solidFill>
                <a:latin typeface="Comic Sans MS" pitchFamily="66" charset="0"/>
              </a:rPr>
              <a:t>COLD</a:t>
            </a:r>
          </a:p>
        </p:txBody>
      </p:sp>
      <p:pic>
        <p:nvPicPr>
          <p:cNvPr id="1026" name="Picture 2" descr="F:\Teaching (NEW Book)\Ch. 7 Reactions\Power Points\Untitled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229"/>
          <a:stretch/>
        </p:blipFill>
        <p:spPr bwMode="auto">
          <a:xfrm>
            <a:off x="6995278" y="457200"/>
            <a:ext cx="1920122" cy="6182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360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u="sng" dirty="0" smtClean="0">
                <a:solidFill>
                  <a:schemeClr val="bg1"/>
                </a:solidFill>
                <a:latin typeface="Comic Sans MS" pitchFamily="66" charset="0"/>
              </a:rPr>
              <a:t>Endothermic Reactions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8600" y="1752600"/>
            <a:ext cx="82296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n-US" altLang="en-US" sz="3200" dirty="0" smtClean="0">
                <a:solidFill>
                  <a:schemeClr val="bg1"/>
                </a:solidFill>
              </a:rPr>
              <a:t>You may see an endothermic reaction written like this…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en-US" altLang="en-US" sz="3200" dirty="0" smtClean="0">
              <a:solidFill>
                <a:srgbClr val="000000"/>
              </a:solidFill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81000" y="3276600"/>
            <a:ext cx="8915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chemeClr val="bg1"/>
                </a:solidFill>
              </a:rPr>
              <a:t>REACTANTS</a:t>
            </a:r>
            <a:r>
              <a:rPr lang="en-US" altLang="en-US" sz="3200" dirty="0">
                <a:solidFill>
                  <a:srgbClr val="FFFFFF"/>
                </a:solidFill>
              </a:rPr>
              <a:t> +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 ENERGY</a:t>
            </a:r>
            <a:r>
              <a:rPr lang="en-US" altLang="en-US" sz="3200" dirty="0" smtClean="0">
                <a:solidFill>
                  <a:schemeClr val="bg1"/>
                </a:solidFill>
              </a:rPr>
              <a:t>                PRODUCTS</a:t>
            </a:r>
            <a:endParaRPr lang="en-US" altLang="en-US" sz="3200" dirty="0" smtClean="0">
              <a:solidFill>
                <a:srgbClr val="000000"/>
              </a:solidFill>
            </a:endParaRP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5181600" y="3429000"/>
            <a:ext cx="1143000" cy="228600"/>
          </a:xfrm>
          <a:prstGeom prst="rightArrow">
            <a:avLst>
              <a:gd name="adj1" fmla="val 50000"/>
              <a:gd name="adj2" fmla="val 1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2400" smtClean="0">
              <a:solidFill>
                <a:srgbClr val="000000"/>
              </a:solidFill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886200" y="3916362"/>
            <a:ext cx="1143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 smtClean="0">
                <a:solidFill>
                  <a:srgbClr val="3333CC"/>
                </a:solidFill>
              </a:rPr>
              <a:t>OR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381000" y="4572000"/>
            <a:ext cx="8915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altLang="en-US" sz="3200" dirty="0" smtClean="0">
                <a:solidFill>
                  <a:schemeClr val="bg1"/>
                </a:solidFill>
              </a:rPr>
              <a:t>REACTANTS </a:t>
            </a:r>
            <a:r>
              <a:rPr lang="en-US" altLang="en-US" sz="3200" dirty="0" smtClean="0">
                <a:solidFill>
                  <a:srgbClr val="FFFFFF"/>
                </a:solidFill>
              </a:rPr>
              <a:t>+ 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HEAT               </a:t>
            </a:r>
            <a:r>
              <a:rPr lang="en-US" altLang="en-US" sz="3200" dirty="0" smtClean="0">
                <a:solidFill>
                  <a:schemeClr val="bg1"/>
                </a:solidFill>
              </a:rPr>
              <a:t>PRODUCTS</a:t>
            </a:r>
            <a:endParaRPr lang="en-US" altLang="en-US" sz="3200" dirty="0" smtClean="0">
              <a:solidFill>
                <a:srgbClr val="000000"/>
              </a:solidFill>
            </a:endParaRPr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4572000" y="4724400"/>
            <a:ext cx="1143000" cy="228600"/>
          </a:xfrm>
          <a:prstGeom prst="rightArrow">
            <a:avLst>
              <a:gd name="adj1" fmla="val 50000"/>
              <a:gd name="adj2" fmla="val 1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2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25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utoUpdateAnimBg="0"/>
      <p:bldP spid="3077" grpId="0"/>
      <p:bldP spid="3078" grpId="0" animBg="1"/>
      <p:bldP spid="3079" grpId="0"/>
      <p:bldP spid="3080" grpId="0"/>
      <p:bldP spid="308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u="sng" dirty="0" smtClean="0">
                <a:solidFill>
                  <a:schemeClr val="bg1"/>
                </a:solidFill>
              </a:rPr>
              <a:t>Exothermic Diagram</a:t>
            </a:r>
            <a:endParaRPr lang="en-US" u="sng" dirty="0">
              <a:solidFill>
                <a:schemeClr val="bg1"/>
              </a:solidFill>
            </a:endParaRPr>
          </a:p>
        </p:txBody>
      </p:sp>
      <p:pic>
        <p:nvPicPr>
          <p:cNvPr id="5" name="Content Placeholder 4" descr="HSPS_Ch7s3-p208-ChartA1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46" r="4070" b="13829"/>
          <a:stretch/>
        </p:blipFill>
        <p:spPr bwMode="auto">
          <a:xfrm>
            <a:off x="163953" y="914400"/>
            <a:ext cx="8522847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657600" y="2667000"/>
            <a:ext cx="129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/>
              <a:t>Energy released in bond making</a:t>
            </a:r>
            <a:endParaRPr lang="en-US" sz="24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343400" y="1447800"/>
            <a:ext cx="0" cy="1143000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638800" y="1447800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Activation Energy</a:t>
            </a:r>
          </a:p>
          <a:p>
            <a:r>
              <a:rPr lang="en-US" sz="2400" dirty="0" smtClean="0"/>
              <a:t>Energy used in bond</a:t>
            </a:r>
          </a:p>
          <a:p>
            <a:r>
              <a:rPr lang="en-US" sz="2400" dirty="0" smtClean="0"/>
              <a:t>breaking</a:t>
            </a:r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4343400" y="2057400"/>
            <a:ext cx="12954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28600" y="5562600"/>
            <a:ext cx="8534400" cy="1200329"/>
          </a:xfrm>
          <a:prstGeom prst="rect">
            <a:avLst/>
          </a:prstGeom>
          <a:noFill/>
          <a:ln w="38100">
            <a:solidFill>
              <a:srgbClr val="FF66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defPPr>
              <a:defRPr lang="en-GB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Exothermic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– </a:t>
            </a:r>
            <a:r>
              <a:rPr kumimoji="0" lang="en-GB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More energy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is </a:t>
            </a:r>
            <a:r>
              <a:rPr kumimoji="0" lang="en-GB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released when the products where formed than energy was used to break bonds in the reactants. Therefore,</a:t>
            </a:r>
            <a:r>
              <a:rPr kumimoji="0" lang="en-GB" altLang="en-US" sz="2400" b="0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a net release of energy.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568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398</Words>
  <Application>Microsoft Office PowerPoint</Application>
  <PresentationFormat>On-screen Show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Office Theme</vt:lpstr>
      <vt:lpstr>Default Design</vt:lpstr>
      <vt:lpstr>1_Default Design</vt:lpstr>
      <vt:lpstr>PowerPoint Presentation</vt:lpstr>
      <vt:lpstr>Energy and Chemical Reactions</vt:lpstr>
      <vt:lpstr>Activation Energy</vt:lpstr>
      <vt:lpstr>PowerPoint Presentation</vt:lpstr>
      <vt:lpstr>Energy of Chemical Reactions</vt:lpstr>
      <vt:lpstr>Endothermic Diagram</vt:lpstr>
      <vt:lpstr>Endothermic</vt:lpstr>
      <vt:lpstr>Endothermic Reactions</vt:lpstr>
      <vt:lpstr>Exothermic Diagram</vt:lpstr>
      <vt:lpstr>Exothermic</vt:lpstr>
      <vt:lpstr>Exothermic Reactions</vt:lpstr>
      <vt:lpstr>ENDOTHERMIC OR EXOTHERMIC?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Jerry</dc:creator>
  <cp:lastModifiedBy>Jerry Berger</cp:lastModifiedBy>
  <cp:revision>62</cp:revision>
  <dcterms:created xsi:type="dcterms:W3CDTF">2014-12-07T02:09:28Z</dcterms:created>
  <dcterms:modified xsi:type="dcterms:W3CDTF">2014-12-11T15:27:57Z</dcterms:modified>
</cp:coreProperties>
</file>